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7" r:id="rId14"/>
    <p:sldId id="279" r:id="rId15"/>
    <p:sldId id="283" r:id="rId16"/>
    <p:sldId id="284" r:id="rId17"/>
    <p:sldId id="280" r:id="rId18"/>
    <p:sldId id="281" r:id="rId19"/>
    <p:sldId id="282" r:id="rId20"/>
    <p:sldId id="285"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15/06/1442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15/06/1442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15/06/1442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8ABB09-4A1D-463E-8065-109CC2B7EFAA}" type="datetimeFigureOut">
              <a:rPr lang="ar-SA" smtClean="0"/>
              <a:t>15/06/1442</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848600" cy="3240360"/>
          </a:xfrm>
          <a:prstGeom prst="horizontalScroll">
            <a:avLst/>
          </a:prstGeom>
          <a:solidFill>
            <a:schemeClr val="accent3">
              <a:lumMod val="60000"/>
              <a:lumOff val="40000"/>
            </a:schemeClr>
          </a:solidFill>
        </p:spPr>
        <p:txBody>
          <a:bodyPr>
            <a:normAutofit/>
          </a:bodyPr>
          <a:lstStyle/>
          <a:p>
            <a:r>
              <a:rPr lang="en-US" sz="6000" b="1" cap="none" dirty="0" smtClean="0">
                <a:solidFill>
                  <a:schemeClr val="tx1"/>
                </a:solidFill>
                <a:latin typeface="Times New Roman" pitchFamily="18" charset="0"/>
                <a:cs typeface="Times New Roman" pitchFamily="18" charset="0"/>
              </a:rPr>
              <a:t>Hyperparathyroidism</a:t>
            </a:r>
            <a:r>
              <a:rPr lang="en-US" cap="none" dirty="0" smtClean="0">
                <a:solidFill>
                  <a:schemeClr val="accent2"/>
                </a:solidFill>
                <a:latin typeface="Times New Roman" pitchFamily="18" charset="0"/>
                <a:cs typeface="Times New Roman" pitchFamily="18" charset="0"/>
              </a:rPr>
              <a:t/>
            </a:r>
            <a:br>
              <a:rPr lang="en-US" cap="none" dirty="0" smtClean="0">
                <a:solidFill>
                  <a:schemeClr val="accent2"/>
                </a:solidFill>
                <a:latin typeface="Times New Roman" pitchFamily="18" charset="0"/>
                <a:cs typeface="Times New Roman" pitchFamily="18" charset="0"/>
              </a:rPr>
            </a:br>
            <a:endParaRPr lang="en-US" cap="none" dirty="0">
              <a:solidFill>
                <a:schemeClr val="accent2"/>
              </a:solidFill>
              <a:latin typeface="Times New Roman" pitchFamily="18" charset="0"/>
              <a:cs typeface="Times New Roman" pitchFamily="18" charset="0"/>
            </a:endParaRPr>
          </a:p>
        </p:txBody>
      </p:sp>
      <p:sp>
        <p:nvSpPr>
          <p:cNvPr id="3" name="Subtitle 2"/>
          <p:cNvSpPr>
            <a:spLocks noGrp="1"/>
          </p:cNvSpPr>
          <p:nvPr>
            <p:ph type="subTitle" idx="1"/>
          </p:nvPr>
        </p:nvSpPr>
        <p:spPr>
          <a:xfrm>
            <a:off x="107504" y="4149080"/>
            <a:ext cx="4176464" cy="1752600"/>
          </a:xfrm>
          <a:prstGeom prst="snip2DiagRect">
            <a:avLst/>
          </a:prstGeom>
          <a:solidFill>
            <a:schemeClr val="bg2">
              <a:lumMod val="75000"/>
            </a:schemeClr>
          </a:solidFill>
        </p:spPr>
        <p:txBody>
          <a:bodyPr>
            <a:normAutofit fontScale="92500"/>
          </a:bodyPr>
          <a:lstStyle/>
          <a:p>
            <a:pPr algn="ctr"/>
            <a:r>
              <a:rPr lang="en-US" sz="3600" b="1" dirty="0" smtClean="0">
                <a:latin typeface="Times New Roman" pitchFamily="18" charset="0"/>
                <a:cs typeface="Times New Roman" pitchFamily="18" charset="0"/>
              </a:rPr>
              <a:t>By</a:t>
            </a:r>
          </a:p>
          <a:p>
            <a:pPr algn="ctr"/>
            <a:r>
              <a:rPr lang="en-US" sz="3600" b="1" dirty="0" smtClean="0">
                <a:latin typeface="Times New Roman" pitchFamily="18" charset="0"/>
                <a:cs typeface="Times New Roman" pitchFamily="18" charset="0"/>
              </a:rPr>
              <a:t>Maher Abdul Ameer</a:t>
            </a:r>
            <a:endParaRPr lang="en-US" sz="36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789040"/>
            <a:ext cx="4644008" cy="306896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310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9036496" cy="6336704"/>
          </a:xfrm>
        </p:spPr>
        <p:txBody>
          <a:bodyPr>
            <a:noAutofit/>
          </a:bodyPr>
          <a:lstStyle/>
          <a:p>
            <a:pPr>
              <a:buFont typeface="Wingdings" pitchFamily="2" charset="2"/>
              <a:buChar char="Ø"/>
            </a:pPr>
            <a:r>
              <a:rPr lang="en-US" sz="4000" b="1" dirty="0" smtClean="0">
                <a:solidFill>
                  <a:srgbClr val="FF0000"/>
                </a:solidFill>
                <a:latin typeface="Times New Roman" pitchFamily="18" charset="0"/>
                <a:cs typeface="Times New Roman" pitchFamily="18" charset="0"/>
              </a:rPr>
              <a:t> Drugs</a:t>
            </a:r>
            <a:endParaRPr lang="en-US" sz="2200" b="1" dirty="0" smtClean="0">
              <a:solidFill>
                <a:srgbClr val="FF0000"/>
              </a:solidFill>
              <a:latin typeface="Times New Roman" pitchFamily="18" charset="0"/>
              <a:cs typeface="Times New Roman" pitchFamily="18" charset="0"/>
            </a:endParaRPr>
          </a:p>
          <a:p>
            <a:pPr marL="0" indent="0">
              <a:buNone/>
            </a:pPr>
            <a:endParaRPr lang="en-US" sz="2200" b="1" dirty="0">
              <a:latin typeface="Times New Roman" pitchFamily="18" charset="0"/>
              <a:cs typeface="Times New Roman" pitchFamily="18" charset="0"/>
            </a:endParaRPr>
          </a:p>
          <a:p>
            <a:r>
              <a:rPr lang="en-US" sz="2300" b="1" u="sng" dirty="0" err="1" smtClean="0">
                <a:latin typeface="Times New Roman" pitchFamily="18" charset="0"/>
                <a:cs typeface="Times New Roman" pitchFamily="18" charset="0"/>
              </a:rPr>
              <a:t>Calcimimetics</a:t>
            </a:r>
            <a:r>
              <a:rPr lang="en-US" sz="2300" b="1"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A </a:t>
            </a:r>
            <a:r>
              <a:rPr lang="en-US" sz="2300" dirty="0" err="1">
                <a:latin typeface="Times New Roman" pitchFamily="18" charset="0"/>
                <a:cs typeface="Times New Roman" pitchFamily="18" charset="0"/>
              </a:rPr>
              <a:t>calcimimetic</a:t>
            </a:r>
            <a:r>
              <a:rPr lang="en-US" sz="2300" dirty="0">
                <a:latin typeface="Times New Roman" pitchFamily="18" charset="0"/>
                <a:cs typeface="Times New Roman" pitchFamily="18" charset="0"/>
              </a:rPr>
              <a:t> is a drug that mimics calcium circulating in the </a:t>
            </a:r>
            <a:r>
              <a:rPr lang="en-US" sz="2300" dirty="0" smtClean="0">
                <a:latin typeface="Times New Roman" pitchFamily="18" charset="0"/>
                <a:cs typeface="Times New Roman" pitchFamily="18" charset="0"/>
              </a:rPr>
              <a:t>blood.</a:t>
            </a:r>
          </a:p>
          <a:p>
            <a:pPr>
              <a:buFont typeface="Wingdings" pitchFamily="2" charset="2"/>
              <a:buChar char="v"/>
            </a:pPr>
            <a:r>
              <a:rPr lang="en-US" sz="2300" dirty="0">
                <a:latin typeface="Times New Roman" pitchFamily="18" charset="0"/>
                <a:cs typeface="Times New Roman" pitchFamily="18" charset="0"/>
              </a:rPr>
              <a:t>The most commonly reported side effects of </a:t>
            </a:r>
            <a:r>
              <a:rPr lang="en-US" sz="2300" dirty="0" err="1">
                <a:latin typeface="Times New Roman" pitchFamily="18" charset="0"/>
                <a:cs typeface="Times New Roman" pitchFamily="18" charset="0"/>
              </a:rPr>
              <a:t>cinacalcet</a:t>
            </a:r>
            <a:r>
              <a:rPr lang="en-US" sz="2300" dirty="0">
                <a:latin typeface="Times New Roman" pitchFamily="18" charset="0"/>
                <a:cs typeface="Times New Roman" pitchFamily="18" charset="0"/>
              </a:rPr>
              <a:t> are joint and muscle pain, diarrhea, nausea, and respiratory infection.</a:t>
            </a:r>
            <a:endParaRPr lang="en-US" sz="2300" dirty="0" smtClean="0">
              <a:latin typeface="Times New Roman" pitchFamily="18" charset="0"/>
              <a:cs typeface="Times New Roman" pitchFamily="18" charset="0"/>
            </a:endParaRPr>
          </a:p>
          <a:p>
            <a:r>
              <a:rPr lang="en-US" sz="2300" b="1" u="sng" dirty="0">
                <a:latin typeface="Times New Roman" pitchFamily="18" charset="0"/>
                <a:cs typeface="Times New Roman" pitchFamily="18" charset="0"/>
              </a:rPr>
              <a:t>Hormone replacement </a:t>
            </a:r>
            <a:r>
              <a:rPr lang="en-US" sz="2300" b="1" u="sng" dirty="0" smtClean="0">
                <a:latin typeface="Times New Roman" pitchFamily="18" charset="0"/>
                <a:cs typeface="Times New Roman" pitchFamily="18" charset="0"/>
              </a:rPr>
              <a:t>therapy</a:t>
            </a:r>
            <a:r>
              <a:rPr lang="en-US" sz="2300" b="1"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For women who have gone through menopause and have signs of osteoporosis, hormone replacement therapy may help bones retain calcium. </a:t>
            </a:r>
            <a:endParaRPr lang="en-US" sz="2300" dirty="0" smtClean="0">
              <a:latin typeface="Times New Roman" pitchFamily="18" charset="0"/>
              <a:cs typeface="Times New Roman" pitchFamily="18" charset="0"/>
            </a:endParaRPr>
          </a:p>
          <a:p>
            <a:pPr>
              <a:buFont typeface="Wingdings" pitchFamily="2" charset="2"/>
              <a:buChar char="v"/>
            </a:pPr>
            <a:r>
              <a:rPr lang="en-US" sz="2300" dirty="0">
                <a:latin typeface="Times New Roman" pitchFamily="18" charset="0"/>
                <a:cs typeface="Times New Roman" pitchFamily="18" charset="0"/>
              </a:rPr>
              <a:t>Some common side effects of hormone replacement therapy include breast pain and tenderness, dizziness, and headaches.</a:t>
            </a:r>
            <a:endParaRPr lang="en-US" sz="2300" dirty="0" smtClean="0">
              <a:latin typeface="Times New Roman" pitchFamily="18" charset="0"/>
              <a:cs typeface="Times New Roman" pitchFamily="18" charset="0"/>
            </a:endParaRPr>
          </a:p>
          <a:p>
            <a:r>
              <a:rPr lang="en-US" sz="2300" b="1" u="sng" dirty="0" smtClean="0">
                <a:latin typeface="Times New Roman" pitchFamily="18" charset="0"/>
                <a:cs typeface="Times New Roman" pitchFamily="18" charset="0"/>
              </a:rPr>
              <a:t>Bisphosphonates</a:t>
            </a:r>
            <a:r>
              <a:rPr lang="en-US" sz="2300" b="1" dirty="0" smtClean="0">
                <a:latin typeface="Times New Roman" pitchFamily="18" charset="0"/>
                <a:cs typeface="Times New Roman" pitchFamily="18" charset="0"/>
              </a:rPr>
              <a:t>:</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Bisphosphonates also prevent the loss of calcium from bones and may lessen osteoporosis caused by hyperparathyroidism. </a:t>
            </a:r>
            <a:endParaRPr lang="en-US" sz="2300" dirty="0" smtClean="0">
              <a:latin typeface="Times New Roman" pitchFamily="18" charset="0"/>
              <a:cs typeface="Times New Roman" pitchFamily="18" charset="0"/>
            </a:endParaRPr>
          </a:p>
          <a:p>
            <a:pPr>
              <a:buFont typeface="Wingdings" pitchFamily="2" charset="2"/>
              <a:buChar char="v"/>
            </a:pPr>
            <a:r>
              <a:rPr lang="en-US" sz="2300" dirty="0">
                <a:latin typeface="Times New Roman" pitchFamily="18" charset="0"/>
                <a:cs typeface="Times New Roman" pitchFamily="18" charset="0"/>
              </a:rPr>
              <a:t> Some side effects associated with bisphosphonates include low blood pressure, a fever and vomiting.</a:t>
            </a:r>
            <a:endParaRPr lang="en-US" sz="23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20202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solidFill>
                  <a:schemeClr val="tx1"/>
                </a:solidFill>
                <a:latin typeface="Times New Roman" pitchFamily="18" charset="0"/>
                <a:cs typeface="Times New Roman" pitchFamily="18" charset="0"/>
              </a:rPr>
              <a:t>Nursing</a:t>
            </a:r>
            <a:r>
              <a:rPr lang="en-US" b="1" dirty="0" smtClean="0">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management</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Monitor how much calcium and vitamin </a:t>
            </a:r>
            <a:r>
              <a:rPr lang="en-US" dirty="0" smtClean="0">
                <a:latin typeface="Times New Roman" pitchFamily="18" charset="0"/>
                <a:cs typeface="Times New Roman" pitchFamily="18" charset="0"/>
              </a:rPr>
              <a:t>D: Restricting </a:t>
            </a:r>
            <a:r>
              <a:rPr lang="en-US" dirty="0">
                <a:latin typeface="Times New Roman" pitchFamily="18" charset="0"/>
                <a:cs typeface="Times New Roman" pitchFamily="18" charset="0"/>
              </a:rPr>
              <a:t>dietary calcium </a:t>
            </a:r>
            <a:r>
              <a:rPr lang="en-US" dirty="0" smtClean="0">
                <a:latin typeface="Times New Roman" pitchFamily="18" charset="0"/>
                <a:cs typeface="Times New Roman" pitchFamily="18" charset="0"/>
              </a:rPr>
              <a:t>intake</a:t>
            </a:r>
          </a:p>
          <a:p>
            <a:r>
              <a:rPr lang="en-US" dirty="0">
                <a:latin typeface="Times New Roman" pitchFamily="18" charset="0"/>
                <a:cs typeface="Times New Roman" pitchFamily="18" charset="0"/>
              </a:rPr>
              <a:t>Drink enough fluids, mostly water, to produce nearly clear urine to lessen the risk of kidney stones</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Regular exercise, including strength training, helps maintain strong bones.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Don't </a:t>
            </a:r>
            <a:r>
              <a:rPr lang="en-US" dirty="0" smtClean="0">
                <a:latin typeface="Times New Roman" pitchFamily="18" charset="0"/>
                <a:cs typeface="Times New Roman" pitchFamily="18" charset="0"/>
              </a:rPr>
              <a:t>smoke: </a:t>
            </a:r>
            <a:r>
              <a:rPr lang="en-US" dirty="0">
                <a:latin typeface="Times New Roman" pitchFamily="18" charset="0"/>
                <a:cs typeface="Times New Roman" pitchFamily="18" charset="0"/>
              </a:rPr>
              <a:t>Smoking may increase bone loss as well as increase </a:t>
            </a:r>
            <a:r>
              <a:rPr lang="en-US" dirty="0" smtClean="0">
                <a:latin typeface="Times New Roman" pitchFamily="18" charset="0"/>
                <a:cs typeface="Times New Roman" pitchFamily="18" charset="0"/>
              </a:rPr>
              <a:t>risk </a:t>
            </a:r>
            <a:r>
              <a:rPr lang="en-US" dirty="0">
                <a:latin typeface="Times New Roman" pitchFamily="18" charset="0"/>
                <a:cs typeface="Times New Roman" pitchFamily="18" charset="0"/>
              </a:rPr>
              <a:t>of a number of serious health problems.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Avoid calcium-raising </a:t>
            </a:r>
            <a:r>
              <a:rPr lang="en-US" dirty="0" smtClean="0">
                <a:latin typeface="Times New Roman" pitchFamily="18" charset="0"/>
                <a:cs typeface="Times New Roman" pitchFamily="18" charset="0"/>
              </a:rPr>
              <a:t>drugs: </a:t>
            </a:r>
            <a:r>
              <a:rPr lang="en-US" dirty="0">
                <a:latin typeface="Times New Roman" pitchFamily="18" charset="0"/>
                <a:cs typeface="Times New Roman" pitchFamily="18" charset="0"/>
              </a:rPr>
              <a:t>Certain medications, including some diuretics and lithium, can raise calcium levels.</a:t>
            </a:r>
          </a:p>
        </p:txBody>
      </p:sp>
    </p:spTree>
    <p:extLst>
      <p:ext uri="{BB962C8B-B14F-4D97-AF65-F5344CB8AC3E}">
        <p14:creationId xmlns:p14="http://schemas.microsoft.com/office/powerpoint/2010/main" val="415745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9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lstStyle/>
          <a:p>
            <a:r>
              <a:rPr lang="en-US" sz="4400" b="1" dirty="0" smtClean="0">
                <a:solidFill>
                  <a:schemeClr val="tx1"/>
                </a:solidFill>
              </a:rPr>
              <a:t>Hypoparathyroidism</a:t>
            </a:r>
            <a:endParaRPr lang="en-US" b="1" dirty="0">
              <a:solidFill>
                <a:schemeClr val="tx1"/>
              </a:solidFill>
            </a:endParaRPr>
          </a:p>
        </p:txBody>
      </p:sp>
      <p:sp>
        <p:nvSpPr>
          <p:cNvPr id="3" name="Content Placeholder 2"/>
          <p:cNvSpPr>
            <a:spLocks noGrp="1"/>
          </p:cNvSpPr>
          <p:nvPr>
            <p:ph idx="1"/>
          </p:nvPr>
        </p:nvSpPr>
        <p:spPr/>
        <p:txBody>
          <a:bodyPr>
            <a:noAutofit/>
          </a:bodyPr>
          <a:lstStyle/>
          <a:p>
            <a:pPr algn="just"/>
            <a:r>
              <a:rPr lang="en-US" sz="3200" dirty="0"/>
              <a:t>is a rare condition that occurs when the parathyroid glands in the neck don’t produce enough parathyroid hormone (</a:t>
            </a:r>
            <a:r>
              <a:rPr lang="en-US" sz="3200" b="1" dirty="0"/>
              <a:t>PTH</a:t>
            </a:r>
            <a:r>
              <a:rPr lang="en-US" sz="3200" dirty="0"/>
              <a:t>). </a:t>
            </a:r>
            <a:r>
              <a:rPr lang="en-US" sz="3200" b="1" dirty="0"/>
              <a:t>PTH</a:t>
            </a:r>
            <a:r>
              <a:rPr lang="en-US" sz="3200" dirty="0"/>
              <a:t> is key to regulating and maintaining a balance of two minerals in </a:t>
            </a:r>
            <a:r>
              <a:rPr lang="en-US" sz="3200" dirty="0" smtClean="0"/>
              <a:t>the </a:t>
            </a:r>
            <a:r>
              <a:rPr lang="en-US" sz="3200" dirty="0"/>
              <a:t>body — calcium and phosphorus</a:t>
            </a:r>
            <a:r>
              <a:rPr lang="en-US" sz="3200" dirty="0" smtClean="0"/>
              <a:t>.</a:t>
            </a:r>
          </a:p>
          <a:p>
            <a:pPr algn="just"/>
            <a:r>
              <a:rPr lang="en-US" sz="3200" dirty="0"/>
              <a:t>The low production of </a:t>
            </a:r>
            <a:r>
              <a:rPr lang="en-US" sz="3200" b="1" dirty="0"/>
              <a:t>PTH</a:t>
            </a:r>
            <a:r>
              <a:rPr lang="en-US" sz="3200" dirty="0"/>
              <a:t> in hypoparathyroidism leads to abnormally low calcium levels in </a:t>
            </a:r>
            <a:r>
              <a:rPr lang="en-US" sz="3200" dirty="0" smtClean="0"/>
              <a:t>the </a:t>
            </a:r>
            <a:r>
              <a:rPr lang="en-US" sz="3200" dirty="0"/>
              <a:t>blood and to an increase of phosphorus in </a:t>
            </a:r>
            <a:r>
              <a:rPr lang="en-US" sz="3200" dirty="0" smtClean="0"/>
              <a:t>the </a:t>
            </a:r>
            <a:r>
              <a:rPr lang="en-US" sz="3200" dirty="0"/>
              <a:t>blood.</a:t>
            </a:r>
          </a:p>
        </p:txBody>
      </p:sp>
    </p:spTree>
    <p:extLst>
      <p:ext uri="{BB962C8B-B14F-4D97-AF65-F5344CB8AC3E}">
        <p14:creationId xmlns:p14="http://schemas.microsoft.com/office/powerpoint/2010/main" val="21292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lstStyle/>
          <a:p>
            <a:r>
              <a:rPr lang="en-US" sz="4400" b="1" dirty="0">
                <a:solidFill>
                  <a:schemeClr val="tx1"/>
                </a:solidFill>
              </a:rPr>
              <a:t>Causes </a:t>
            </a:r>
            <a:endParaRPr lang="en-US" b="1" dirty="0">
              <a:solidFill>
                <a:schemeClr val="tx1"/>
              </a:solidFill>
            </a:endParaRPr>
          </a:p>
        </p:txBody>
      </p:sp>
      <p:sp>
        <p:nvSpPr>
          <p:cNvPr id="3" name="Content Placeholder 2"/>
          <p:cNvSpPr>
            <a:spLocks noGrp="1"/>
          </p:cNvSpPr>
          <p:nvPr>
            <p:ph idx="1"/>
          </p:nvPr>
        </p:nvSpPr>
        <p:spPr/>
        <p:txBody>
          <a:bodyPr>
            <a:normAutofit/>
          </a:bodyPr>
          <a:lstStyle/>
          <a:p>
            <a:pPr>
              <a:buFont typeface="Wingdings" pitchFamily="2" charset="2"/>
              <a:buChar char="v"/>
            </a:pPr>
            <a:r>
              <a:rPr lang="en-US" sz="3200" dirty="0"/>
              <a:t>The causes of hypoparathyroidism include:</a:t>
            </a:r>
          </a:p>
          <a:p>
            <a:endParaRPr lang="en-US" sz="3200" dirty="0"/>
          </a:p>
          <a:p>
            <a:r>
              <a:rPr lang="en-US" sz="3200" dirty="0" smtClean="0"/>
              <a:t>Injury to or removal of the parathyroid glands</a:t>
            </a:r>
          </a:p>
          <a:p>
            <a:r>
              <a:rPr lang="en-US" sz="3200" dirty="0" smtClean="0"/>
              <a:t>Genetics</a:t>
            </a:r>
          </a:p>
          <a:p>
            <a:r>
              <a:rPr lang="en-US" sz="3200" dirty="0" smtClean="0"/>
              <a:t>Autoimmune disease</a:t>
            </a:r>
          </a:p>
          <a:p>
            <a:r>
              <a:rPr lang="en-US" sz="3200" dirty="0" smtClean="0"/>
              <a:t>Cancer radiation treatments</a:t>
            </a:r>
          </a:p>
          <a:p>
            <a:r>
              <a:rPr lang="en-US" sz="3200" dirty="0" smtClean="0"/>
              <a:t>Low magnesium levels</a:t>
            </a:r>
            <a:endParaRPr lang="en-US" sz="3200" dirty="0"/>
          </a:p>
        </p:txBody>
      </p:sp>
    </p:spTree>
    <p:extLst>
      <p:ext uri="{BB962C8B-B14F-4D97-AF65-F5344CB8AC3E}">
        <p14:creationId xmlns:p14="http://schemas.microsoft.com/office/powerpoint/2010/main" val="128441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lstStyle/>
          <a:p>
            <a:r>
              <a:rPr lang="en-US" b="1" dirty="0">
                <a:solidFill>
                  <a:schemeClr val="tx1"/>
                </a:solidFill>
              </a:rPr>
              <a:t>Signs and Symptoms </a:t>
            </a:r>
          </a:p>
        </p:txBody>
      </p:sp>
      <p:sp>
        <p:nvSpPr>
          <p:cNvPr id="3" name="Content Placeholder 2"/>
          <p:cNvSpPr>
            <a:spLocks noGrp="1"/>
          </p:cNvSpPr>
          <p:nvPr>
            <p:ph idx="1"/>
          </p:nvPr>
        </p:nvSpPr>
        <p:spPr/>
        <p:txBody>
          <a:bodyPr/>
          <a:lstStyle/>
          <a:p>
            <a:pPr algn="just"/>
            <a:r>
              <a:rPr lang="en-US" sz="2800" b="1" dirty="0"/>
              <a:t>Remember “</a:t>
            </a:r>
            <a:r>
              <a:rPr lang="en-US" sz="2800" b="1" dirty="0">
                <a:solidFill>
                  <a:schemeClr val="tx2"/>
                </a:solidFill>
              </a:rPr>
              <a:t>PTH</a:t>
            </a:r>
            <a:r>
              <a:rPr lang="en-US" sz="2800" b="1" dirty="0" smtClean="0"/>
              <a:t>”</a:t>
            </a:r>
          </a:p>
          <a:p>
            <a:pPr marL="0" indent="0" algn="just">
              <a:buNone/>
            </a:pPr>
            <a:endParaRPr lang="en-US" sz="2800" b="1" dirty="0" smtClean="0"/>
          </a:p>
          <a:p>
            <a:pPr algn="just"/>
            <a:r>
              <a:rPr lang="en-US" b="1" dirty="0">
                <a:solidFill>
                  <a:schemeClr val="tx2"/>
                </a:solidFill>
              </a:rPr>
              <a:t>P</a:t>
            </a:r>
            <a:r>
              <a:rPr lang="en-US" dirty="0"/>
              <a:t>aresthesia (tingling sensation on the mouth, face, and finger/toes), Positive Trousseau’s sign or </a:t>
            </a:r>
            <a:r>
              <a:rPr lang="en-US" dirty="0" err="1"/>
              <a:t>Chvostek’s</a:t>
            </a:r>
            <a:r>
              <a:rPr lang="en-US" dirty="0"/>
              <a:t> sign (due to hypocalcemia</a:t>
            </a:r>
            <a:r>
              <a:rPr lang="en-US" dirty="0" smtClean="0"/>
              <a:t>).</a:t>
            </a:r>
          </a:p>
          <a:p>
            <a:pPr algn="just"/>
            <a:r>
              <a:rPr lang="en-US" b="1" dirty="0">
                <a:solidFill>
                  <a:schemeClr val="tx2"/>
                </a:solidFill>
              </a:rPr>
              <a:t>T</a:t>
            </a:r>
            <a:r>
              <a:rPr lang="en-US" dirty="0"/>
              <a:t>etany (severe) due to low calcium and high phosphate level which is involuntary muscle cramping and contraction: bronchospasm and laryngospasms, hand/feet spasms, seizures, EKG </a:t>
            </a:r>
            <a:r>
              <a:rPr lang="en-US" dirty="0" smtClean="0"/>
              <a:t>changes.</a:t>
            </a:r>
          </a:p>
          <a:p>
            <a:pPr algn="just"/>
            <a:r>
              <a:rPr lang="en-US" b="1" dirty="0">
                <a:solidFill>
                  <a:schemeClr val="tx2"/>
                </a:solidFill>
              </a:rPr>
              <a:t>H</a:t>
            </a:r>
            <a:r>
              <a:rPr lang="en-US" dirty="0"/>
              <a:t>ypocalcemia and </a:t>
            </a:r>
            <a:r>
              <a:rPr lang="en-US" dirty="0" smtClean="0"/>
              <a:t>Hyperphosphatemia</a:t>
            </a:r>
            <a:endParaRPr lang="en-US" dirty="0"/>
          </a:p>
        </p:txBody>
      </p:sp>
    </p:spTree>
    <p:extLst>
      <p:ext uri="{BB962C8B-B14F-4D97-AF65-F5344CB8AC3E}">
        <p14:creationId xmlns:p14="http://schemas.microsoft.com/office/powerpoint/2010/main" val="183652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113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a:solidFill>
                  <a:schemeClr val="tx1"/>
                </a:solidFill>
              </a:rPr>
              <a:t>Diagnosis</a:t>
            </a:r>
          </a:p>
        </p:txBody>
      </p:sp>
      <p:sp>
        <p:nvSpPr>
          <p:cNvPr id="3" name="Content Placeholder 2"/>
          <p:cNvSpPr>
            <a:spLocks noGrp="1"/>
          </p:cNvSpPr>
          <p:nvPr>
            <p:ph idx="1"/>
          </p:nvPr>
        </p:nvSpPr>
        <p:spPr>
          <a:xfrm>
            <a:off x="457200" y="1268760"/>
            <a:ext cx="8229600" cy="5208240"/>
          </a:xfrm>
        </p:spPr>
        <p:txBody>
          <a:bodyPr>
            <a:normAutofit/>
          </a:bodyPr>
          <a:lstStyle/>
          <a:p>
            <a:pPr>
              <a:buFont typeface="Wingdings" pitchFamily="2" charset="2"/>
              <a:buChar char="Ø"/>
            </a:pPr>
            <a:r>
              <a:rPr lang="en-US" b="1" dirty="0" smtClean="0"/>
              <a:t> Medical history and physical examination.</a:t>
            </a:r>
          </a:p>
          <a:p>
            <a:pPr>
              <a:buFont typeface="Wingdings" pitchFamily="2" charset="2"/>
              <a:buChar char="Ø"/>
            </a:pPr>
            <a:r>
              <a:rPr lang="en-US" dirty="0" smtClean="0"/>
              <a:t> </a:t>
            </a:r>
            <a:r>
              <a:rPr lang="en-US" b="1" dirty="0" smtClean="0"/>
              <a:t>Blood tests</a:t>
            </a:r>
            <a:r>
              <a:rPr lang="en-US" dirty="0" smtClean="0"/>
              <a:t>:</a:t>
            </a:r>
          </a:p>
          <a:p>
            <a:r>
              <a:rPr lang="en-US" dirty="0" smtClean="0"/>
              <a:t>A low blood-calcium level</a:t>
            </a:r>
          </a:p>
          <a:p>
            <a:r>
              <a:rPr lang="en-US" dirty="0" smtClean="0"/>
              <a:t>A low parathyroid hormone level</a:t>
            </a:r>
          </a:p>
          <a:p>
            <a:r>
              <a:rPr lang="en-US" dirty="0" smtClean="0"/>
              <a:t>A high blood-phosphorus level</a:t>
            </a:r>
          </a:p>
          <a:p>
            <a:r>
              <a:rPr lang="en-US" dirty="0" smtClean="0"/>
              <a:t>A low blood-magnesium level</a:t>
            </a:r>
          </a:p>
          <a:p>
            <a:pPr>
              <a:buFont typeface="Wingdings" pitchFamily="2" charset="2"/>
              <a:buChar char="Ø"/>
            </a:pPr>
            <a:r>
              <a:rPr lang="en-US" dirty="0" smtClean="0"/>
              <a:t> </a:t>
            </a:r>
            <a:r>
              <a:rPr lang="en-US" b="1" dirty="0" smtClean="0"/>
              <a:t>Urine test </a:t>
            </a:r>
            <a:r>
              <a:rPr lang="en-US" dirty="0" smtClean="0"/>
              <a:t>: to determine if excess levels of calcium are being secreted in the urine.</a:t>
            </a:r>
          </a:p>
          <a:p>
            <a:pPr>
              <a:buFont typeface="Wingdings" pitchFamily="2" charset="2"/>
              <a:buChar char="Ø"/>
            </a:pPr>
            <a:r>
              <a:rPr lang="en-US" dirty="0" smtClean="0"/>
              <a:t> </a:t>
            </a:r>
            <a:r>
              <a:rPr lang="en-US" b="1" dirty="0" smtClean="0"/>
              <a:t>Electrocardiogram</a:t>
            </a:r>
            <a:r>
              <a:rPr lang="en-US" dirty="0" smtClean="0"/>
              <a:t>(ECG) measures the electrical activity in the heart. </a:t>
            </a:r>
          </a:p>
          <a:p>
            <a:pPr>
              <a:buFont typeface="Wingdings" pitchFamily="2" charset="2"/>
              <a:buChar char="Ø"/>
            </a:pPr>
            <a:r>
              <a:rPr lang="en-US" dirty="0" smtClean="0"/>
              <a:t> </a:t>
            </a:r>
            <a:r>
              <a:rPr lang="en-US" b="1" dirty="0" smtClean="0"/>
              <a:t>X-rays and bone density tests </a:t>
            </a:r>
            <a:r>
              <a:rPr lang="en-US" dirty="0" smtClean="0"/>
              <a:t>can help to determine if low calcium levels have affected the bones.</a:t>
            </a:r>
            <a:endParaRPr lang="en-US" dirty="0"/>
          </a:p>
        </p:txBody>
      </p:sp>
    </p:spTree>
    <p:extLst>
      <p:ext uri="{BB962C8B-B14F-4D97-AF65-F5344CB8AC3E}">
        <p14:creationId xmlns:p14="http://schemas.microsoft.com/office/powerpoint/2010/main" val="2521453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368"/>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b="1" dirty="0">
                <a:solidFill>
                  <a:schemeClr val="tx1"/>
                </a:solidFill>
              </a:rPr>
              <a:t>Treatment</a:t>
            </a:r>
          </a:p>
        </p:txBody>
      </p:sp>
      <p:sp>
        <p:nvSpPr>
          <p:cNvPr id="3" name="Content Placeholder 2"/>
          <p:cNvSpPr>
            <a:spLocks noGrp="1"/>
          </p:cNvSpPr>
          <p:nvPr>
            <p:ph idx="1"/>
          </p:nvPr>
        </p:nvSpPr>
        <p:spPr>
          <a:xfrm>
            <a:off x="457200" y="1600200"/>
            <a:ext cx="8507288" cy="4876800"/>
          </a:xfrm>
        </p:spPr>
        <p:txBody>
          <a:bodyPr/>
          <a:lstStyle/>
          <a:p>
            <a:pPr>
              <a:buFont typeface="Wingdings" pitchFamily="2" charset="2"/>
              <a:buChar char="q"/>
            </a:pPr>
            <a:r>
              <a:rPr lang="en-US" b="1" dirty="0"/>
              <a:t>Oral calcium carbonate </a:t>
            </a:r>
            <a:r>
              <a:rPr lang="en-US" b="1" dirty="0" smtClean="0"/>
              <a:t>tablets: </a:t>
            </a:r>
            <a:r>
              <a:rPr lang="en-US" dirty="0"/>
              <a:t>Oral calcium supplements can increase calcium levels in </a:t>
            </a:r>
            <a:r>
              <a:rPr lang="en-US" dirty="0" smtClean="0"/>
              <a:t>blood.</a:t>
            </a:r>
          </a:p>
          <a:p>
            <a:pPr>
              <a:buFont typeface="Wingdings" pitchFamily="2" charset="2"/>
              <a:buChar char="q"/>
            </a:pPr>
            <a:endParaRPr lang="en-US" dirty="0" smtClean="0"/>
          </a:p>
          <a:p>
            <a:pPr>
              <a:buFont typeface="Wingdings" pitchFamily="2" charset="2"/>
              <a:buChar char="q"/>
            </a:pPr>
            <a:r>
              <a:rPr lang="en-US" b="1" dirty="0"/>
              <a:t> Vitamin </a:t>
            </a:r>
            <a:r>
              <a:rPr lang="en-US" b="1" dirty="0" smtClean="0"/>
              <a:t>D: </a:t>
            </a:r>
            <a:r>
              <a:rPr lang="en-US" dirty="0"/>
              <a:t>High doses of vitamin D, generally in the form of </a:t>
            </a:r>
            <a:r>
              <a:rPr lang="en-US" dirty="0" err="1"/>
              <a:t>calcitriol</a:t>
            </a:r>
            <a:r>
              <a:rPr lang="en-US" dirty="0"/>
              <a:t>, can help your body absorb calcium and eliminate phosphorus</a:t>
            </a:r>
            <a:r>
              <a:rPr lang="en-US" dirty="0" smtClean="0"/>
              <a:t>.</a:t>
            </a:r>
          </a:p>
          <a:p>
            <a:pPr>
              <a:buFont typeface="Wingdings" pitchFamily="2" charset="2"/>
              <a:buChar char="q"/>
            </a:pPr>
            <a:r>
              <a:rPr lang="en-US" b="1" dirty="0" smtClean="0"/>
              <a:t>Magnesium.</a:t>
            </a:r>
          </a:p>
          <a:p>
            <a:pPr>
              <a:buFont typeface="Wingdings" pitchFamily="2" charset="2"/>
              <a:buChar char="q"/>
            </a:pPr>
            <a:r>
              <a:rPr lang="en-US" b="1" dirty="0"/>
              <a:t>Parathyroid hormone (</a:t>
            </a:r>
            <a:r>
              <a:rPr lang="en-US" b="1" dirty="0" err="1"/>
              <a:t>Natpara</a:t>
            </a:r>
            <a:r>
              <a:rPr lang="en-US" b="1" dirty="0" smtClean="0"/>
              <a:t>): </a:t>
            </a:r>
            <a:r>
              <a:rPr lang="en-US" dirty="0"/>
              <a:t>The U.S. Food and Drug Administration has approved this once-daily injection for treatment of low blood calcium due to </a:t>
            </a:r>
            <a:r>
              <a:rPr lang="en-US" dirty="0" smtClean="0"/>
              <a:t>hypoparathyroidism.</a:t>
            </a:r>
          </a:p>
          <a:p>
            <a:pPr>
              <a:buFont typeface="Wingdings" pitchFamily="2" charset="2"/>
              <a:buChar char="q"/>
            </a:pPr>
            <a:endParaRPr lang="en-US" dirty="0"/>
          </a:p>
        </p:txBody>
      </p:sp>
    </p:spTree>
    <p:extLst>
      <p:ext uri="{BB962C8B-B14F-4D97-AF65-F5344CB8AC3E}">
        <p14:creationId xmlns:p14="http://schemas.microsoft.com/office/powerpoint/2010/main" val="3948565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3400"/>
            <a:ext cx="8291264" cy="807368"/>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b="1" dirty="0" smtClean="0">
                <a:solidFill>
                  <a:schemeClr val="tx1"/>
                </a:solidFill>
              </a:rPr>
              <a:t/>
            </a:r>
            <a:br>
              <a:rPr lang="en-US" sz="2800" b="1" dirty="0" smtClean="0">
                <a:solidFill>
                  <a:schemeClr val="tx1"/>
                </a:solidFill>
              </a:rPr>
            </a:br>
            <a:r>
              <a:rPr lang="en-US" sz="2800" b="1" dirty="0" smtClean="0">
                <a:solidFill>
                  <a:schemeClr val="tx1"/>
                </a:solidFill>
              </a:rPr>
              <a:t>Nursing </a:t>
            </a:r>
            <a:r>
              <a:rPr lang="en-US" sz="2800" b="1" dirty="0">
                <a:solidFill>
                  <a:schemeClr val="tx1"/>
                </a:solidFill>
              </a:rPr>
              <a:t>Interventions for Hypoparathyroidism</a:t>
            </a:r>
            <a:br>
              <a:rPr lang="en-US" sz="2800" b="1" dirty="0">
                <a:solidFill>
                  <a:schemeClr val="tx1"/>
                </a:solidFill>
              </a:rPr>
            </a:br>
            <a:endParaRPr lang="en-US" sz="2800"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buFont typeface="Wingdings" pitchFamily="2" charset="2"/>
              <a:buChar char="q"/>
            </a:pPr>
            <a:r>
              <a:rPr lang="en-US" sz="2800" dirty="0"/>
              <a:t>Monitor calcium (normal 8.6 to 10.0 mg/</a:t>
            </a:r>
            <a:r>
              <a:rPr lang="en-US" sz="2800" dirty="0" err="1"/>
              <a:t>dL</a:t>
            </a:r>
            <a:r>
              <a:rPr lang="en-US" sz="2800" dirty="0"/>
              <a:t>) and phosphate levels (normal 2.7 to 4.5 mg/</a:t>
            </a:r>
            <a:r>
              <a:rPr lang="en-US" sz="2800" dirty="0" err="1"/>
              <a:t>dL</a:t>
            </a:r>
            <a:r>
              <a:rPr lang="en-US" sz="2800" dirty="0"/>
              <a:t>)</a:t>
            </a:r>
          </a:p>
          <a:p>
            <a:pPr>
              <a:lnSpc>
                <a:spcPct val="150000"/>
              </a:lnSpc>
              <a:buFont typeface="Wingdings" pitchFamily="2" charset="2"/>
              <a:buChar char="q"/>
            </a:pPr>
            <a:r>
              <a:rPr lang="en-US" sz="2800" dirty="0"/>
              <a:t>Monitor airway due to </a:t>
            </a:r>
            <a:r>
              <a:rPr lang="en-US" sz="2800" dirty="0" err="1"/>
              <a:t>tetany</a:t>
            </a:r>
            <a:r>
              <a:rPr lang="en-US" sz="2800" dirty="0"/>
              <a:t> and seizures (bronchospasm/laryngospasms)…prepare for the worst…have a </a:t>
            </a:r>
            <a:r>
              <a:rPr lang="en-US" sz="2800" dirty="0" err="1"/>
              <a:t>trach</a:t>
            </a:r>
            <a:r>
              <a:rPr lang="en-US" sz="2800" dirty="0"/>
              <a:t> kit, oxygen, suction at bedside)</a:t>
            </a:r>
          </a:p>
          <a:p>
            <a:pPr>
              <a:lnSpc>
                <a:spcPct val="150000"/>
              </a:lnSpc>
              <a:buFont typeface="Wingdings" pitchFamily="2" charset="2"/>
              <a:buChar char="q"/>
            </a:pPr>
            <a:r>
              <a:rPr lang="en-US" sz="2800" dirty="0"/>
              <a:t>Ensure patient eats a diet high in calcium (dairy, green leafy vegetables) and low in phosphate (organ meats, soft drinks, eggs</a:t>
            </a:r>
            <a:r>
              <a:rPr lang="en-US" dirty="0"/>
              <a:t>)</a:t>
            </a:r>
          </a:p>
        </p:txBody>
      </p:sp>
    </p:spTree>
    <p:extLst>
      <p:ext uri="{BB962C8B-B14F-4D97-AF65-F5344CB8AC3E}">
        <p14:creationId xmlns:p14="http://schemas.microsoft.com/office/powerpoint/2010/main" val="32214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96752"/>
            <a:ext cx="8928992" cy="5544616"/>
          </a:xfrm>
        </p:spPr>
        <p:txBody>
          <a:bodyPr>
            <a:normAutofit/>
          </a:bodyPr>
          <a:lstStyle/>
          <a:p>
            <a:pPr algn="just"/>
            <a:r>
              <a:rPr lang="en-US" sz="3200" dirty="0">
                <a:latin typeface="Times New Roman" pitchFamily="18" charset="0"/>
                <a:cs typeface="Times New Roman" pitchFamily="18" charset="0"/>
              </a:rPr>
              <a:t>The parathyroid glands secrete PTH to help control the levels of calcium and phosphorous in the body. There are usually four parathyroid glands, located on the outside borders of the thyroid gland in the front of the neck.</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56992"/>
            <a:ext cx="465427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nip Diagonal Corner Rectangle 1"/>
          <p:cNvSpPr/>
          <p:nvPr/>
        </p:nvSpPr>
        <p:spPr>
          <a:xfrm>
            <a:off x="107504" y="404664"/>
            <a:ext cx="8830741" cy="72008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parathyroid glands </a:t>
            </a:r>
          </a:p>
        </p:txBody>
      </p:sp>
    </p:spTree>
    <p:extLst>
      <p:ext uri="{BB962C8B-B14F-4D97-AF65-F5344CB8AC3E}">
        <p14:creationId xmlns:p14="http://schemas.microsoft.com/office/powerpoint/2010/main" val="3953168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20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400" b="1" dirty="0" smtClean="0">
                <a:solidFill>
                  <a:schemeClr val="tx1"/>
                </a:solidFill>
                <a:latin typeface="Times New Roman" pitchFamily="18" charset="0"/>
                <a:cs typeface="Times New Roman" pitchFamily="18" charset="0"/>
              </a:rPr>
              <a:t/>
            </a:r>
            <a:br>
              <a:rPr lang="en-US" sz="4400" b="1" dirty="0" smtClean="0">
                <a:solidFill>
                  <a:schemeClr val="tx1"/>
                </a:solidFill>
                <a:latin typeface="Times New Roman" pitchFamily="18" charset="0"/>
                <a:cs typeface="Times New Roman" pitchFamily="18" charset="0"/>
              </a:rPr>
            </a:br>
            <a:r>
              <a:rPr lang="en-US" sz="4400" b="1" dirty="0" smtClean="0">
                <a:solidFill>
                  <a:schemeClr val="tx1"/>
                </a:solidFill>
                <a:latin typeface="Times New Roman" pitchFamily="18" charset="0"/>
                <a:cs typeface="Times New Roman" pitchFamily="18" charset="0"/>
              </a:rPr>
              <a:t>Hyperparathyroidism</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107504" y="1196752"/>
            <a:ext cx="8928992" cy="5544616"/>
          </a:xfrm>
        </p:spPr>
        <p:txBody>
          <a:bodyPr>
            <a:normAutofit/>
          </a:bodyPr>
          <a:lstStyle/>
          <a:p>
            <a:pPr algn="just"/>
            <a:r>
              <a:rPr lang="en-US" dirty="0">
                <a:latin typeface="Times New Roman" pitchFamily="18" charset="0"/>
                <a:cs typeface="Times New Roman" pitchFamily="18" charset="0"/>
              </a:rPr>
              <a:t>is a condition in which one or more of the parathyroid glands become overactive and secrete too much parathyroid </a:t>
            </a:r>
            <a:r>
              <a:rPr lang="en-US" dirty="0" smtClean="0">
                <a:latin typeface="Times New Roman" pitchFamily="18" charset="0"/>
                <a:cs typeface="Times New Roman" pitchFamily="18" charset="0"/>
              </a:rPr>
              <a:t>hormone (</a:t>
            </a:r>
            <a:r>
              <a:rPr lang="en-US" dirty="0">
                <a:latin typeface="Times New Roman" pitchFamily="18" charset="0"/>
                <a:cs typeface="Times New Roman" pitchFamily="18" charset="0"/>
              </a:rPr>
              <a:t>PTH). This causes the levels of calcium in the blood to rise, a condition known as </a:t>
            </a:r>
            <a:r>
              <a:rPr lang="en-US" dirty="0" err="1" smtClean="0">
                <a:latin typeface="Times New Roman" pitchFamily="18" charset="0"/>
                <a:cs typeface="Times New Roman" pitchFamily="18" charset="0"/>
              </a:rPr>
              <a:t>hypercalcemia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4944"/>
            <a:ext cx="9144000"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94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3400"/>
            <a:ext cx="8507288" cy="7353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400" b="1" dirty="0" smtClean="0">
                <a:solidFill>
                  <a:schemeClr val="tx1"/>
                </a:solidFill>
                <a:latin typeface="Times New Roman" pitchFamily="18" charset="0"/>
                <a:cs typeface="Times New Roman" pitchFamily="18" charset="0"/>
              </a:rPr>
              <a:t>Signs and symptoms</a:t>
            </a:r>
            <a:endParaRPr lang="en-US"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1412776"/>
            <a:ext cx="9036496" cy="5184576"/>
          </a:xfrm>
        </p:spPr>
        <p:txBody>
          <a:bodyPr>
            <a:noAutofit/>
          </a:bodyPr>
          <a:lstStyle/>
          <a:p>
            <a:r>
              <a:rPr lang="en-US" sz="2800" dirty="0" smtClean="0">
                <a:latin typeface="Times New Roman" pitchFamily="18" charset="0"/>
                <a:cs typeface="Times New Roman" pitchFamily="18" charset="0"/>
              </a:rPr>
              <a:t>Excessive </a:t>
            </a:r>
            <a:r>
              <a:rPr lang="en-US" sz="2800" dirty="0">
                <a:latin typeface="Times New Roman" pitchFamily="18" charset="0"/>
                <a:cs typeface="Times New Roman" pitchFamily="18" charset="0"/>
              </a:rPr>
              <a:t>urination</a:t>
            </a:r>
          </a:p>
          <a:p>
            <a:r>
              <a:rPr lang="en-US" sz="2800" dirty="0">
                <a:latin typeface="Times New Roman" pitchFamily="18" charset="0"/>
                <a:cs typeface="Times New Roman" pitchFamily="18" charset="0"/>
              </a:rPr>
              <a:t>Abdominal pain</a:t>
            </a:r>
          </a:p>
          <a:p>
            <a:r>
              <a:rPr lang="ar-IQ"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Weakness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Depression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Bone </a:t>
            </a:r>
            <a:r>
              <a:rPr lang="en-US" sz="2800" dirty="0">
                <a:latin typeface="Times New Roman" pitchFamily="18" charset="0"/>
                <a:cs typeface="Times New Roman" pitchFamily="18" charset="0"/>
              </a:rPr>
              <a:t>and joint pain</a:t>
            </a:r>
          </a:p>
          <a:p>
            <a:r>
              <a:rPr lang="en-US" sz="2800" dirty="0">
                <a:latin typeface="Times New Roman" pitchFamily="18" charset="0"/>
                <a:cs typeface="Times New Roman" pitchFamily="18" charset="0"/>
              </a:rPr>
              <a:t>Frequent complaints of illness with no apparent cause</a:t>
            </a:r>
          </a:p>
          <a:p>
            <a:r>
              <a:rPr lang="en-US" sz="2800" dirty="0">
                <a:latin typeface="Times New Roman" pitchFamily="18" charset="0"/>
                <a:cs typeface="Times New Roman" pitchFamily="18" charset="0"/>
              </a:rPr>
              <a:t>Nausea, vomiting or loss of appetite</a:t>
            </a:r>
          </a:p>
        </p:txBody>
      </p:sp>
    </p:spTree>
    <p:extLst>
      <p:ext uri="{BB962C8B-B14F-4D97-AF65-F5344CB8AC3E}">
        <p14:creationId xmlns:p14="http://schemas.microsoft.com/office/powerpoint/2010/main" val="179773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800" b="1" dirty="0" smtClean="0">
                <a:solidFill>
                  <a:schemeClr val="tx1"/>
                </a:solidFill>
                <a:latin typeface="Times New Roman" pitchFamily="18" charset="0"/>
                <a:cs typeface="Times New Roman" pitchFamily="18" charset="0"/>
              </a:rPr>
              <a:t>Causes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1340768"/>
            <a:ext cx="9036496" cy="5517232"/>
          </a:xfrm>
        </p:spPr>
        <p:txBody>
          <a:bodyPr/>
          <a:lstStyle/>
          <a:p>
            <a:pPr>
              <a:buFont typeface="Wingdings" pitchFamily="2" charset="2"/>
              <a:buChar char="q"/>
            </a:pPr>
            <a:r>
              <a:rPr lang="en-US" b="1" dirty="0">
                <a:latin typeface="Times New Roman" pitchFamily="18" charset="0"/>
                <a:cs typeface="Times New Roman" pitchFamily="18" charset="0"/>
              </a:rPr>
              <a:t>Primary hyperparathyroidism </a:t>
            </a:r>
            <a:r>
              <a:rPr lang="en-US" dirty="0">
                <a:latin typeface="Times New Roman" pitchFamily="18" charset="0"/>
                <a:cs typeface="Times New Roman" pitchFamily="18" charset="0"/>
              </a:rPr>
              <a:t>occurs because of some problem with one or more of the four parathyroid glands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A noncancerous growth </a:t>
            </a:r>
            <a:r>
              <a:rPr lang="en-US" dirty="0">
                <a:latin typeface="Times New Roman" pitchFamily="18" charset="0"/>
                <a:cs typeface="Times New Roman" pitchFamily="18" charset="0"/>
              </a:rPr>
              <a:t>(adenoma) on a gland is the most common cause.</a:t>
            </a:r>
          </a:p>
          <a:p>
            <a:r>
              <a:rPr lang="en-US" b="1" dirty="0">
                <a:latin typeface="Times New Roman" pitchFamily="18" charset="0"/>
                <a:cs typeface="Times New Roman" pitchFamily="18" charset="0"/>
              </a:rPr>
              <a:t>Enlargement (hyperplasia)</a:t>
            </a:r>
            <a:r>
              <a:rPr lang="en-US" dirty="0">
                <a:latin typeface="Times New Roman" pitchFamily="18" charset="0"/>
                <a:cs typeface="Times New Roman" pitchFamily="18" charset="0"/>
              </a:rPr>
              <a:t> of two or more parathyroid glands accounts for most other cases.</a:t>
            </a:r>
          </a:p>
          <a:p>
            <a:r>
              <a:rPr lang="en-US" b="1" dirty="0">
                <a:latin typeface="Times New Roman" pitchFamily="18" charset="0"/>
                <a:cs typeface="Times New Roman" pitchFamily="18" charset="0"/>
              </a:rPr>
              <a:t>A cancerous tumor</a:t>
            </a:r>
            <a:r>
              <a:rPr lang="en-US" dirty="0">
                <a:latin typeface="Times New Roman" pitchFamily="18" charset="0"/>
                <a:cs typeface="Times New Roman" pitchFamily="18" charset="0"/>
              </a:rPr>
              <a:t> is a very rare cause of primary hyperparathyroidism.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20" y="4509120"/>
            <a:ext cx="2857500"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704184"/>
            <a:ext cx="2095500" cy="215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1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800" b="1" dirty="0">
                <a:solidFill>
                  <a:schemeClr val="tx1"/>
                </a:solidFill>
                <a:latin typeface="Times New Roman" pitchFamily="18" charset="0"/>
                <a:cs typeface="Times New Roman" pitchFamily="18" charset="0"/>
              </a:rPr>
              <a:t>Causes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4784"/>
            <a:ext cx="8229600" cy="4992216"/>
          </a:xfrm>
        </p:spPr>
        <p:txBody>
          <a:bodyPr/>
          <a:lstStyle/>
          <a:p>
            <a:pPr algn="just">
              <a:buFont typeface="Wingdings" pitchFamily="2" charset="2"/>
              <a:buChar char="q"/>
            </a:pPr>
            <a:r>
              <a:rPr lang="en-US" b="1" dirty="0">
                <a:latin typeface="Times New Roman" pitchFamily="18" charset="0"/>
                <a:cs typeface="Times New Roman" pitchFamily="18" charset="0"/>
              </a:rPr>
              <a:t>Secondary hyperparathyroidism </a:t>
            </a:r>
            <a:r>
              <a:rPr lang="en-US" dirty="0">
                <a:latin typeface="Times New Roman" pitchFamily="18" charset="0"/>
                <a:cs typeface="Times New Roman" pitchFamily="18" charset="0"/>
              </a:rPr>
              <a:t>is the result of another condition that lowers calcium levels. This causes </a:t>
            </a:r>
            <a:r>
              <a:rPr lang="en-US" dirty="0" smtClean="0">
                <a:latin typeface="Times New Roman" pitchFamily="18" charset="0"/>
                <a:cs typeface="Times New Roman" pitchFamily="18" charset="0"/>
              </a:rPr>
              <a:t>parathyroid </a:t>
            </a:r>
            <a:r>
              <a:rPr lang="en-US" dirty="0">
                <a:latin typeface="Times New Roman" pitchFamily="18" charset="0"/>
                <a:cs typeface="Times New Roman" pitchFamily="18" charset="0"/>
              </a:rPr>
              <a:t>glands to overwork to compensate for the calcium loss. Factors that may contribute to secondary hyperparathyroidism include</a:t>
            </a:r>
            <a:r>
              <a:rPr lang="en-US" dirty="0" smtClean="0">
                <a:latin typeface="Times New Roman" pitchFamily="18" charset="0"/>
                <a:cs typeface="Times New Roman" pitchFamily="18" charset="0"/>
              </a:rPr>
              <a:t>:</a:t>
            </a:r>
          </a:p>
          <a:p>
            <a:pPr algn="just">
              <a:lnSpc>
                <a:spcPct val="150000"/>
              </a:lnSpc>
            </a:pPr>
            <a:r>
              <a:rPr lang="en-US" b="1" dirty="0">
                <a:latin typeface="Times New Roman" pitchFamily="18" charset="0"/>
                <a:cs typeface="Times New Roman" pitchFamily="18" charset="0"/>
              </a:rPr>
              <a:t>Severe calcium deficiency</a:t>
            </a:r>
            <a:r>
              <a:rPr lang="en-US" dirty="0" smtClean="0">
                <a:latin typeface="Times New Roman" pitchFamily="18" charset="0"/>
                <a:cs typeface="Times New Roman" pitchFamily="18" charset="0"/>
              </a:rPr>
              <a:t>.</a:t>
            </a:r>
          </a:p>
          <a:p>
            <a:pPr algn="just">
              <a:lnSpc>
                <a:spcPct val="150000"/>
              </a:lnSpc>
            </a:pPr>
            <a:r>
              <a:rPr lang="en-US" b="1" dirty="0">
                <a:latin typeface="Times New Roman" pitchFamily="18" charset="0"/>
                <a:cs typeface="Times New Roman" pitchFamily="18" charset="0"/>
              </a:rPr>
              <a:t>Severe vitamin D deficiency</a:t>
            </a:r>
            <a:r>
              <a:rPr lang="en-US" b="1" dirty="0" smtClean="0">
                <a:latin typeface="Times New Roman" pitchFamily="18" charset="0"/>
                <a:cs typeface="Times New Roman" pitchFamily="18" charset="0"/>
              </a:rPr>
              <a:t>.</a:t>
            </a:r>
          </a:p>
          <a:p>
            <a:pPr algn="just">
              <a:lnSpc>
                <a:spcPct val="150000"/>
              </a:lnSpc>
            </a:pPr>
            <a:r>
              <a:rPr lang="en-US" b="1" dirty="0">
                <a:latin typeface="Times New Roman" pitchFamily="18" charset="0"/>
                <a:cs typeface="Times New Roman" pitchFamily="18" charset="0"/>
              </a:rPr>
              <a:t>Chronic kidney failure. </a:t>
            </a:r>
          </a:p>
        </p:txBody>
      </p:sp>
    </p:spTree>
    <p:extLst>
      <p:ext uri="{BB962C8B-B14F-4D97-AF65-F5344CB8AC3E}">
        <p14:creationId xmlns:p14="http://schemas.microsoft.com/office/powerpoint/2010/main" val="2562620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536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Complications</a:t>
            </a:r>
            <a:r>
              <a:rPr lang="en-US" b="1" dirty="0">
                <a:solidFill>
                  <a:schemeClr val="tx1"/>
                </a:solidFill>
                <a:latin typeface="Times New Roman" pitchFamily="18" charset="0"/>
                <a:cs typeface="Times New Roman" pitchFamily="18" charset="0"/>
              </a:rPr>
              <a:t/>
            </a:r>
            <a:br>
              <a:rPr lang="en-US" b="1" dirty="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1340768"/>
            <a:ext cx="8928992" cy="5400600"/>
          </a:xfrm>
        </p:spPr>
        <p:txBody>
          <a:bodyPr>
            <a:normAutofit/>
          </a:bodyPr>
          <a:lstStyle/>
          <a:p>
            <a:r>
              <a:rPr lang="en-US" b="1" u="sng" dirty="0" smtClean="0">
                <a:solidFill>
                  <a:srgbClr val="FF0000"/>
                </a:solidFill>
                <a:latin typeface="Times New Roman" pitchFamily="18" charset="0"/>
                <a:cs typeface="Times New Roman" pitchFamily="18" charset="0"/>
              </a:rPr>
              <a:t>Osteoporosis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loss of calcium often results in weak, brittle bones that fracture easily (osteoporosis</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b="1" u="sng" dirty="0" smtClean="0">
                <a:solidFill>
                  <a:srgbClr val="FF0000"/>
                </a:solidFill>
                <a:latin typeface="Times New Roman" pitchFamily="18" charset="0"/>
                <a:cs typeface="Times New Roman" pitchFamily="18" charset="0"/>
              </a:rPr>
              <a:t>Kidney stones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Too much calcium in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blood may lead to too much calcium in </a:t>
            </a:r>
            <a:r>
              <a:rPr lang="en-US" dirty="0" smtClean="0">
                <a:latin typeface="Times New Roman" pitchFamily="18" charset="0"/>
                <a:cs typeface="Times New Roman" pitchFamily="18" charset="0"/>
              </a:rPr>
              <a:t>urine</a:t>
            </a:r>
          </a:p>
          <a:p>
            <a:r>
              <a:rPr lang="en-US" b="1" u="sng" dirty="0" smtClean="0">
                <a:solidFill>
                  <a:srgbClr val="FF0000"/>
                </a:solidFill>
                <a:latin typeface="Times New Roman" pitchFamily="18" charset="0"/>
                <a:cs typeface="Times New Roman" pitchFamily="18" charset="0"/>
              </a:rPr>
              <a:t>Cardiovascular disease</a:t>
            </a:r>
            <a:r>
              <a:rPr lang="en-US" dirty="0" smtClean="0">
                <a:latin typeface="Times New Roman" pitchFamily="18" charset="0"/>
                <a:cs typeface="Times New Roman" pitchFamily="18" charset="0"/>
              </a:rPr>
              <a:t>: high </a:t>
            </a:r>
            <a:r>
              <a:rPr lang="en-US" dirty="0">
                <a:latin typeface="Times New Roman" pitchFamily="18" charset="0"/>
                <a:cs typeface="Times New Roman" pitchFamily="18" charset="0"/>
              </a:rPr>
              <a:t>calcium levels are associated with cardiovascular conditions, such as high blood pressure and certain types of heart disease</a:t>
            </a:r>
            <a:r>
              <a:rPr lang="en-US" dirty="0" smtClean="0">
                <a:latin typeface="Times New Roman" pitchFamily="18" charset="0"/>
                <a:cs typeface="Times New Roman" pitchFamily="18" charset="0"/>
              </a:rPr>
              <a:t>.</a:t>
            </a:r>
          </a:p>
          <a:p>
            <a:r>
              <a:rPr lang="en-US" b="1" u="sng" dirty="0" smtClean="0">
                <a:solidFill>
                  <a:srgbClr val="FF0000"/>
                </a:solidFill>
                <a:latin typeface="Times New Roman" pitchFamily="18" charset="0"/>
                <a:cs typeface="Times New Roman" pitchFamily="18" charset="0"/>
              </a:rPr>
              <a:t>Neonatal hypoparathyroidism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Severe, untreated hyperparathyroidism in pregnant women may cause dangerously low levels of calcium in newborns.</a:t>
            </a:r>
          </a:p>
        </p:txBody>
      </p:sp>
    </p:spTree>
    <p:extLst>
      <p:ext uri="{BB962C8B-B14F-4D97-AF65-F5344CB8AC3E}">
        <p14:creationId xmlns:p14="http://schemas.microsoft.com/office/powerpoint/2010/main" val="405467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36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4400" b="1" dirty="0">
                <a:solidFill>
                  <a:schemeClr val="tx1"/>
                </a:solidFill>
                <a:latin typeface="Times New Roman" pitchFamily="18" charset="0"/>
                <a:cs typeface="Times New Roman" pitchFamily="18" charset="0"/>
              </a:rPr>
              <a:t>Diagnosis</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484784"/>
            <a:ext cx="8784976" cy="5256584"/>
          </a:xfrm>
        </p:spPr>
        <p:txBody>
          <a:bodyPr/>
          <a:lstStyle/>
          <a:p>
            <a:r>
              <a:rPr lang="en-US" dirty="0">
                <a:latin typeface="Times New Roman" pitchFamily="18" charset="0"/>
                <a:cs typeface="Times New Roman" pitchFamily="18" charset="0"/>
              </a:rPr>
              <a:t>Hyperparathyroidism is usually diagnosed with routine </a:t>
            </a:r>
            <a:r>
              <a:rPr lang="en-US" b="1" dirty="0">
                <a:latin typeface="Times New Roman" pitchFamily="18" charset="0"/>
                <a:cs typeface="Times New Roman" pitchFamily="18" charset="0"/>
              </a:rPr>
              <a:t>blood tests </a:t>
            </a:r>
            <a:r>
              <a:rPr lang="en-US" dirty="0">
                <a:latin typeface="Times New Roman" pitchFamily="18" charset="0"/>
                <a:cs typeface="Times New Roman" pitchFamily="18" charset="0"/>
              </a:rPr>
              <a:t>measuring the levels of parathyroid hormone </a:t>
            </a:r>
            <a:r>
              <a:rPr lang="en-US" dirty="0" smtClean="0">
                <a:latin typeface="Times New Roman" pitchFamily="18" charset="0"/>
                <a:cs typeface="Times New Roman" pitchFamily="18" charset="0"/>
              </a:rPr>
              <a:t>(PTH</a:t>
            </a:r>
            <a:r>
              <a:rPr lang="en-US" dirty="0">
                <a:latin typeface="Times New Roman" pitchFamily="18" charset="0"/>
                <a:cs typeface="Times New Roman" pitchFamily="18" charset="0"/>
              </a:rPr>
              <a:t>), calcium and related minerals</a:t>
            </a:r>
            <a:r>
              <a:rPr lang="en-US" dirty="0" smtClean="0">
                <a:latin typeface="Times New Roman" pitchFamily="18" charset="0"/>
                <a:cs typeface="Times New Roman" pitchFamily="18" charset="0"/>
              </a:rPr>
              <a:t>.</a:t>
            </a:r>
          </a:p>
          <a:p>
            <a:r>
              <a:rPr lang="en-US" b="1" dirty="0">
                <a:latin typeface="Times New Roman" pitchFamily="18" charset="0"/>
                <a:cs typeface="Times New Roman" pitchFamily="18" charset="0"/>
              </a:rPr>
              <a:t>Urine Tests</a:t>
            </a:r>
            <a:r>
              <a:rPr lang="en-US" dirty="0">
                <a:latin typeface="Times New Roman" pitchFamily="18" charset="0"/>
                <a:cs typeface="Times New Roman" pitchFamily="18" charset="0"/>
              </a:rPr>
              <a:t>: Analyzing the urine during a 24-hour window can determine how much calcium the body is excreting.</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Bone Density Test</a:t>
            </a:r>
            <a:r>
              <a:rPr lang="en-US" dirty="0">
                <a:latin typeface="Times New Roman" pitchFamily="18" charset="0"/>
                <a:cs typeface="Times New Roman" pitchFamily="18" charset="0"/>
              </a:rPr>
              <a:t>: Looking at the bones detects any bone loss or weakening.</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X-ray, Ultrasound and Computed Tomography Scan (CT </a:t>
            </a:r>
            <a:r>
              <a:rPr lang="en-US" b="1" dirty="0" smtClean="0">
                <a:latin typeface="Times New Roman" pitchFamily="18" charset="0"/>
                <a:cs typeface="Times New Roman" pitchFamily="18" charset="0"/>
              </a:rPr>
              <a:t>scan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Scans can identify blockages caused by excess calcium and any bone fractures.</a:t>
            </a:r>
          </a:p>
        </p:txBody>
      </p:sp>
    </p:spTree>
    <p:extLst>
      <p:ext uri="{BB962C8B-B14F-4D97-AF65-F5344CB8AC3E}">
        <p14:creationId xmlns:p14="http://schemas.microsoft.com/office/powerpoint/2010/main" val="197488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400" b="1" dirty="0" smtClean="0">
                <a:solidFill>
                  <a:schemeClr val="tx1"/>
                </a:solidFill>
                <a:latin typeface="Times New Roman" pitchFamily="18" charset="0"/>
                <a:cs typeface="Times New Roman" pitchFamily="18" charset="0"/>
              </a:rPr>
              <a:t>Treatment</a:t>
            </a:r>
            <a:endParaRPr lang="en-US"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sz="4000" b="1" dirty="0" smtClean="0">
                <a:solidFill>
                  <a:srgbClr val="FF0000"/>
                </a:solidFill>
                <a:latin typeface="Times New Roman" pitchFamily="18" charset="0"/>
                <a:cs typeface="Times New Roman" pitchFamily="18" charset="0"/>
              </a:rPr>
              <a:t> Surgery</a:t>
            </a:r>
            <a:endParaRPr lang="en-US" sz="4000" b="1" dirty="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the most common treatment for primary hyperparathyroidism and provides a cure in most cases. A surgeon will remove only those glands that are enlarged or have a tumor.</a:t>
            </a:r>
          </a:p>
          <a:p>
            <a:pPr algn="just">
              <a:buFont typeface="Wingdings" pitchFamily="2" charset="2"/>
              <a:buChar char="q"/>
            </a:pPr>
            <a:r>
              <a:rPr lang="en-US" sz="2800" dirty="0">
                <a:latin typeface="Times New Roman" pitchFamily="18" charset="0"/>
                <a:cs typeface="Times New Roman" pitchFamily="18" charset="0"/>
              </a:rPr>
              <a:t>Complications from surgery aren't </a:t>
            </a:r>
            <a:r>
              <a:rPr lang="en-US" sz="2800" dirty="0" smtClean="0">
                <a:latin typeface="Times New Roman" pitchFamily="18" charset="0"/>
                <a:cs typeface="Times New Roman" pitchFamily="18" charset="0"/>
              </a:rPr>
              <a:t>common: </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Damage to nerves controlling the vocal cords</a:t>
            </a:r>
          </a:p>
          <a:p>
            <a:pPr algn="just"/>
            <a:r>
              <a:rPr lang="en-US" sz="2800" dirty="0">
                <a:latin typeface="Times New Roman" pitchFamily="18" charset="0"/>
                <a:cs typeface="Times New Roman" pitchFamily="18" charset="0"/>
              </a:rPr>
              <a:t>Long-term low calcium levels requiring the use of calcium and vitamin D supplements</a:t>
            </a: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54530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466</TotalTime>
  <Words>1033</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Hyperparathyroidism </vt:lpstr>
      <vt:lpstr>PowerPoint Presentation</vt:lpstr>
      <vt:lpstr> Hyperparathyroidism </vt:lpstr>
      <vt:lpstr>Signs and symptoms</vt:lpstr>
      <vt:lpstr>Causes</vt:lpstr>
      <vt:lpstr>Causes</vt:lpstr>
      <vt:lpstr> Complications </vt:lpstr>
      <vt:lpstr>Diagnosis</vt:lpstr>
      <vt:lpstr>Treatment</vt:lpstr>
      <vt:lpstr>PowerPoint Presentation</vt:lpstr>
      <vt:lpstr>Nursing management</vt:lpstr>
      <vt:lpstr>PowerPoint Presentation</vt:lpstr>
      <vt:lpstr>Hypoparathyroidism</vt:lpstr>
      <vt:lpstr>Causes </vt:lpstr>
      <vt:lpstr>Signs and Symptoms </vt:lpstr>
      <vt:lpstr>PowerPoint Presentation</vt:lpstr>
      <vt:lpstr>Diagnosis</vt:lpstr>
      <vt:lpstr>Treatment</vt:lpstr>
      <vt:lpstr> Nursing Interventions for Hypoparathyroidism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Hyperparathyroidism </dc:title>
  <dc:creator>hp</dc:creator>
  <cp:lastModifiedBy>Maher</cp:lastModifiedBy>
  <cp:revision>33</cp:revision>
  <dcterms:created xsi:type="dcterms:W3CDTF">2020-12-12T21:21:23Z</dcterms:created>
  <dcterms:modified xsi:type="dcterms:W3CDTF">2021-01-28T16:21:40Z</dcterms:modified>
</cp:coreProperties>
</file>